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68" r:id="rId6"/>
    <p:sldId id="266" r:id="rId7"/>
    <p:sldId id="264" r:id="rId8"/>
    <p:sldId id="265" r:id="rId9"/>
    <p:sldId id="267" r:id="rId10"/>
    <p:sldId id="269"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3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0722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187922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969900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5902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B4BFF56-C8F1-40DD-BA00-F18CB88BFF29}" type="datetimeFigureOut">
              <a:rPr lang="tr-TR" smtClean="0"/>
              <a:t>13.01.2020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98931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B4BFF56-C8F1-40DD-BA00-F18CB88BFF29}" type="datetimeFigureOut">
              <a:rPr lang="tr-TR" smtClean="0"/>
              <a:t>13.01.2020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40128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B4BFF56-C8F1-40DD-BA00-F18CB88BFF29}" type="datetimeFigureOut">
              <a:rPr lang="tr-TR" smtClean="0"/>
              <a:t>13.01.2020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9133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2698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828471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67959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676799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4BFF56-C8F1-40DD-BA00-F18CB88BFF29}" type="datetimeFigureOut">
              <a:rPr lang="tr-TR" smtClean="0"/>
              <a:t>13.01.2020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F28D10-84C6-4F10-83A8-539214F9F298}" type="slidenum">
              <a:rPr lang="tr-TR" smtClean="0"/>
              <a:t>‹#›</a:t>
            </a:fld>
            <a:endParaRPr lang="tr-TR"/>
          </a:p>
        </p:txBody>
      </p:sp>
    </p:spTree>
    <p:extLst>
      <p:ext uri="{BB962C8B-B14F-4D97-AF65-F5344CB8AC3E}">
        <p14:creationId xmlns:p14="http://schemas.microsoft.com/office/powerpoint/2010/main" val="351581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t>İMAR KANUNU </a:t>
            </a:r>
            <a:endParaRPr lang="tr-TR" dirty="0"/>
          </a:p>
        </p:txBody>
      </p:sp>
      <p:sp>
        <p:nvSpPr>
          <p:cNvPr id="4" name="Alt Başlık 3"/>
          <p:cNvSpPr>
            <a:spLocks noGrp="1"/>
          </p:cNvSpPr>
          <p:nvPr>
            <p:ph type="subTitle" idx="1"/>
          </p:nvPr>
        </p:nvSpPr>
        <p:spPr/>
        <p:txBody>
          <a:bodyPr/>
          <a:lstStyle/>
          <a:p>
            <a:r>
              <a:rPr lang="tr-TR" dirty="0" smtClean="0"/>
              <a:t>İmar Uygulama </a:t>
            </a:r>
            <a:r>
              <a:rPr lang="tr-TR" dirty="0" smtClean="0"/>
              <a:t>Yöntemleri</a:t>
            </a:r>
          </a:p>
          <a:p>
            <a:r>
              <a:rPr lang="tr-TR" smtClean="0"/>
              <a:t>3194 Sayılı </a:t>
            </a:r>
            <a:r>
              <a:rPr lang="tr-TR" dirty="0" smtClean="0"/>
              <a:t>Yasa 18. madde</a:t>
            </a:r>
            <a:endParaRPr lang="tr-TR" dirty="0"/>
          </a:p>
        </p:txBody>
      </p:sp>
    </p:spTree>
    <p:extLst>
      <p:ext uri="{BB962C8B-B14F-4D97-AF65-F5344CB8AC3E}">
        <p14:creationId xmlns:p14="http://schemas.microsoft.com/office/powerpoint/2010/main" val="256506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Bütüncül </a:t>
            </a:r>
            <a:r>
              <a:rPr lang="tr-TR" dirty="0" smtClean="0"/>
              <a:t>Yaklaşım 18.Madde Uygulaması</a:t>
            </a:r>
            <a:endParaRPr lang="tr-TR" dirty="0"/>
          </a:p>
        </p:txBody>
      </p:sp>
      <p:sp>
        <p:nvSpPr>
          <p:cNvPr id="3" name="İçerik Yer Tutucusu 2"/>
          <p:cNvSpPr>
            <a:spLocks noGrp="1"/>
          </p:cNvSpPr>
          <p:nvPr>
            <p:ph idx="1"/>
          </p:nvPr>
        </p:nvSpPr>
        <p:spPr/>
        <p:txBody>
          <a:bodyPr/>
          <a:lstStyle/>
          <a:p>
            <a:r>
              <a:rPr lang="tr-TR" i="1" dirty="0"/>
              <a:t>Parselasyon planlarının hazırlanması: </a:t>
            </a:r>
            <a:r>
              <a:rPr lang="tr-TR" i="1" baseline="30000" dirty="0"/>
              <a:t>(1)(3)</a:t>
            </a:r>
            <a:endParaRPr lang="tr-TR" i="1" dirty="0"/>
          </a:p>
          <a:p>
            <a:r>
              <a:rPr lang="tr-TR" dirty="0"/>
              <a:t>	</a:t>
            </a:r>
            <a:r>
              <a:rPr lang="tr-TR" b="1" dirty="0"/>
              <a:t>Madde 18 – </a:t>
            </a:r>
            <a:r>
              <a:rPr lang="tr-TR" dirty="0"/>
              <a:t>İmar hududu içinde bulunan binalı veya binasız arsa ve arazileri malikleri veya diğer hak sahiplerinin </a:t>
            </a:r>
            <a:r>
              <a:rPr lang="tr-TR" dirty="0" err="1"/>
              <a:t>muvafakatı</a:t>
            </a:r>
            <a:r>
              <a:rPr lang="tr-TR" dirty="0"/>
              <a:t> aranmaksızın, birbirleri ile, yol fazlaları ile, kamu kurumlarına veya belediyelere ait bulunan yerlerle birleştirmeye, bunları yeniden imar planına uygun ada veya parsellere ayırmaya, müstakil, hisseli veya kat mülkiyeti esaslarına göre hak sahiplerine dağıtmaya ve </a:t>
            </a:r>
            <a:r>
              <a:rPr lang="tr-TR" dirty="0" err="1"/>
              <a:t>re'sen</a:t>
            </a:r>
            <a:r>
              <a:rPr lang="tr-TR" dirty="0"/>
              <a:t> tescil işlemlerini yaptırmaya belediyeler yetkilidir. Sözü edilen yerler belediye ve mücavir alan dışında ise yukarıda belirtilen yetkiler valilikçe kullanılır. </a:t>
            </a:r>
          </a:p>
        </p:txBody>
      </p:sp>
    </p:spTree>
    <p:extLst>
      <p:ext uri="{BB962C8B-B14F-4D97-AF65-F5344CB8AC3E}">
        <p14:creationId xmlns:p14="http://schemas.microsoft.com/office/powerpoint/2010/main" val="515423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Belediyeler veya valiliklerce düzenlemeye tabi tutulan arazi ve arsaların dağıtımı sırasında bunların yüzölçümlerinden yeteri kadar saha, düzenleme alanındaki nüfusun kentsel faaliyetlerini sürdürebilmeleri için gerekli olan umumi hizmet alanlarının tesis edilmesi ve düzenleme dolayısıyla meydana gelen değer artışları karşılığında "düzenleme ortaklık payı" olarak düşülebilir. Ancak, bu maddeye göre alınacak düzenleme ortaklık payları, düzenlemeye tabi tutulan arazi ve arsaların düzenlemeden önceki yüzölçümlerinin yüzde kırk beşini geçemez. </a:t>
            </a:r>
            <a:r>
              <a:rPr lang="tr-TR" baseline="30000" dirty="0"/>
              <a:t>(1)(2)</a:t>
            </a:r>
            <a:r>
              <a:rPr lang="tr-TR" dirty="0"/>
              <a:t> </a:t>
            </a:r>
            <a:endParaRPr lang="tr-TR" i="1" dirty="0"/>
          </a:p>
          <a:p>
            <a:endParaRPr lang="tr-TR" dirty="0"/>
          </a:p>
        </p:txBody>
      </p:sp>
    </p:spTree>
    <p:extLst>
      <p:ext uri="{BB962C8B-B14F-4D97-AF65-F5344CB8AC3E}">
        <p14:creationId xmlns:p14="http://schemas.microsoft.com/office/powerpoint/2010/main" val="86959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b="1" dirty="0"/>
              <a:t>(Değişik fıkra:4/7/2019-7181/9 </a:t>
            </a:r>
            <a:r>
              <a:rPr lang="tr-TR" b="1" dirty="0" err="1"/>
              <a:t>md.</a:t>
            </a:r>
            <a:r>
              <a:rPr lang="tr-TR" b="1" dirty="0"/>
              <a:t>)</a:t>
            </a:r>
            <a:r>
              <a:rPr lang="tr-TR" dirty="0"/>
              <a:t> Düzenleme ortaklık payları, düzenlemeye tabi tutulan yerler ile bölgenin ihtiyacı olan yol, meydan, park, otopark, çocuk bahçesi, yeşil saha, ibadet yeri ve karakol, Milli Eğitim Bakanlığına bağlı öğretime yönelik eğitim tesis alanları, Sağlık Bakanlığına bağlı sağlık tesis alanları, pazar yeri, semt spor alanı, toplu taşıma istasyonları ve durakları, otoyol hariç erişme kontrolünün uygulandığı yol, su yolu, resmî kurum alanı, mezarlık alanı, belediye hizmet alanı, sosyal ve kültürel tesis alanı, özel tesis yapılmasına konu olmayan ağaçlandırılacak alan, </a:t>
            </a:r>
            <a:r>
              <a:rPr lang="tr-TR" dirty="0" err="1"/>
              <a:t>rekreasyonalanı</a:t>
            </a:r>
            <a:r>
              <a:rPr lang="tr-TR" dirty="0"/>
              <a:t> olarak ayrılan parseller ve mesire alanları gibi umumi hizmet alanlarından oluşur ve bu hizmetlerle ilgili tesislerden başka maksatlarla kullanılamaz. </a:t>
            </a:r>
            <a:endParaRPr lang="tr-TR" dirty="0" smtClean="0"/>
          </a:p>
          <a:p>
            <a:endParaRPr lang="tr-TR" dirty="0"/>
          </a:p>
        </p:txBody>
      </p:sp>
    </p:spTree>
    <p:extLst>
      <p:ext uri="{BB962C8B-B14F-4D97-AF65-F5344CB8AC3E}">
        <p14:creationId xmlns:p14="http://schemas.microsoft.com/office/powerpoint/2010/main" val="3194196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4" name="Dikdörtgen 3"/>
          <p:cNvSpPr/>
          <p:nvPr/>
        </p:nvSpPr>
        <p:spPr>
          <a:xfrm>
            <a:off x="838200" y="1957906"/>
            <a:ext cx="10439400" cy="2031325"/>
          </a:xfrm>
          <a:prstGeom prst="rect">
            <a:avLst/>
          </a:prstGeom>
        </p:spPr>
        <p:txBody>
          <a:bodyPr wrap="square">
            <a:spAutoFit/>
          </a:bodyPr>
          <a:lstStyle/>
          <a:p>
            <a:r>
              <a:rPr lang="tr-TR" dirty="0"/>
              <a:t>Düzenlemeye tabi tutulan alan içerisinde bulunan taşkın kontrol tesisi alanlarının, bu fıkrada belirtilen kullanımlar için düzenleme ortaklık payı düşülmesini müteakip kalan Hazine mülkiyetindeki alanlardan karşılanması esastır. Ancak taşkın kontrol tesisi için yeterli alanın ayrılamaması durumunda, düzenleme ortaklık payının ikinci fıkrada belirtilen oranı aşmaması şartıyla, düzenlemeye tabi diğer arazi ve arsaların yüz ölçümlerinden bu fıkradaki kullanımlar için öncelikle düzenleme ortaklık payı ayrıldıktan sonra ikinci fıkrada belirtilen orana kadar taşkın kontrol tesisi için de ayrıca pay ayrılır. Kapanan imar ve kadastro yollarının öncelikle düzenleme ortaklık payına ayrılan toplam alandan düşülmesi esastır.</a:t>
            </a:r>
            <a:endParaRPr lang="tr-TR" dirty="0"/>
          </a:p>
        </p:txBody>
      </p:sp>
    </p:spTree>
    <p:extLst>
      <p:ext uri="{BB962C8B-B14F-4D97-AF65-F5344CB8AC3E}">
        <p14:creationId xmlns:p14="http://schemas.microsoft.com/office/powerpoint/2010/main" val="4120456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b="1" dirty="0"/>
              <a:t>(Ek fıkra:4/7/2019-7181/9 </a:t>
            </a:r>
            <a:r>
              <a:rPr lang="tr-TR" b="1" dirty="0" err="1"/>
              <a:t>md.</a:t>
            </a:r>
            <a:r>
              <a:rPr lang="tr-TR" b="1" dirty="0"/>
              <a:t>) </a:t>
            </a:r>
            <a:r>
              <a:rPr lang="tr-TR" dirty="0"/>
              <a:t>Üçüncü fıkrada belirtilen, bölgenin ihtiyacına ayrılan alanlardan belediye hizmetleri ile ilgili olanlar bu amaçlarla kullanılmak kaydıyla ilgili belediyesi adına, diğer alanlar ise imar planındaki kullanım amacı doğrultusunda bu amacı gerçekleştirecek olan idareye tahsis edilmek üzere Hazine adına tescil edilir.</a:t>
            </a:r>
          </a:p>
          <a:p>
            <a:r>
              <a:rPr lang="tr-TR" b="1" dirty="0"/>
              <a:t>(Değişik fıkra:4/7/2019-7181/9 </a:t>
            </a:r>
            <a:r>
              <a:rPr lang="tr-TR" b="1" dirty="0" err="1"/>
              <a:t>md.</a:t>
            </a:r>
            <a:r>
              <a:rPr lang="tr-TR" b="1" dirty="0"/>
              <a:t>) </a:t>
            </a:r>
            <a:r>
              <a:rPr lang="tr-TR" dirty="0"/>
              <a:t>Düzenleme ortaklık paylarının toplamı, üçüncü fıkrada sözü geçen umumi hizmetler için, yeniden ayrılması gereken yerlerin alanları toplamından az olduğu takdirde, eksik kalan miktar, tescil harici alanlardan veya muvafakat alınmak kaydıyla; kamuya ait taşınmazlardan ya da Hazine mülkiyetindeki alanlardan karşılanır. Bu yöntemlerle karşılanamaması hâlinde belediye veya valilikçe kamulaştırma yoluyla tamamlanır.</a:t>
            </a:r>
          </a:p>
          <a:p>
            <a:r>
              <a:rPr lang="tr-TR" dirty="0"/>
              <a:t>	Herhangi bir parselden bir miktar sahanın kamulaştırılmasının gerekmesi halinde düzenleme ortaklık payı, kamulaştırmadan arta kalan saha üzerinden ayrılır.</a:t>
            </a:r>
          </a:p>
          <a:p>
            <a:endParaRPr lang="tr-TR" dirty="0"/>
          </a:p>
        </p:txBody>
      </p:sp>
    </p:spTree>
    <p:extLst>
      <p:ext uri="{BB962C8B-B14F-4D97-AF65-F5344CB8AC3E}">
        <p14:creationId xmlns:p14="http://schemas.microsoft.com/office/powerpoint/2010/main" val="3703610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b="1" dirty="0"/>
              <a:t>(Değişik fıkra:4/7/2019-7181/9 </a:t>
            </a:r>
            <a:r>
              <a:rPr lang="tr-TR" b="1" dirty="0" err="1"/>
              <a:t>md.</a:t>
            </a:r>
            <a:r>
              <a:rPr lang="tr-TR" b="1" dirty="0"/>
              <a:t>) </a:t>
            </a:r>
            <a:r>
              <a:rPr lang="tr-TR" dirty="0"/>
              <a:t>Bu madde hükümlerine göre, herhangi bir parselden bir defadan fazla düzenleme ortaklık payı alınmaması esastır. Ancak, her türlü imar planı kararı ile yapılaşma koşulunda ve nüfusta artış olması hâlinde, artış olan parsellerden, uygulama sonucunda oluşan değerinin önceki değerinden az olmaması kaydıyla, ilk uygulamadaki düzenleme ortaklık payı oranını % 45’e kadar tamamlamak üzere ilave düzenleme ortaklık payı kesintisi yapılabilir.</a:t>
            </a:r>
          </a:p>
          <a:p>
            <a:r>
              <a:rPr lang="tr-TR" b="1" dirty="0"/>
              <a:t>(Ek fıkra:4/7/2019-7181/9 </a:t>
            </a:r>
            <a:r>
              <a:rPr lang="tr-TR" b="1" dirty="0" err="1"/>
              <a:t>md.</a:t>
            </a:r>
            <a:r>
              <a:rPr lang="tr-TR" b="1" dirty="0"/>
              <a:t>) </a:t>
            </a:r>
            <a:r>
              <a:rPr lang="tr-TR" dirty="0"/>
              <a:t>Parselasyon planı yapılmadan ifraz ve tevhit edilerek tescil edilen parsellerden, imar planında umumi hizmet alanlarına rastladığı için terk edilen veya bağışlanan alanların toplam parsel alanına oranı, yeni yapılacak parselasyon planındaki düzenleme ortaklık payı oranına tamamlayan farkı kadar düzenleme ortaklık payı alınabilir.</a:t>
            </a:r>
          </a:p>
          <a:p>
            <a:r>
              <a:rPr lang="tr-TR" b="1" dirty="0"/>
              <a:t>(Ek fıkra:4/7/2019-7181/9 </a:t>
            </a:r>
            <a:r>
              <a:rPr lang="tr-TR" b="1" dirty="0" err="1"/>
              <a:t>md.</a:t>
            </a:r>
            <a:r>
              <a:rPr lang="tr-TR" b="1" dirty="0"/>
              <a:t>) </a:t>
            </a:r>
            <a:r>
              <a:rPr lang="tr-TR" dirty="0"/>
              <a:t>Belediye veya valiliğin; parselasyon planlarını, imar planlarının kesinleşme tarihinden itibaren beş yıl içinde yapması ve onaylaması esastır. Parselasyon planı yapmamaları sebebiyle doğacak her türlü kamulaştırma iş ve işlemlerinden belediyeler veya valilikler sorumludur.</a:t>
            </a:r>
          </a:p>
          <a:p>
            <a:endParaRPr lang="tr-TR" dirty="0"/>
          </a:p>
        </p:txBody>
      </p:sp>
    </p:spTree>
    <p:extLst>
      <p:ext uri="{BB962C8B-B14F-4D97-AF65-F5344CB8AC3E}">
        <p14:creationId xmlns:p14="http://schemas.microsoft.com/office/powerpoint/2010/main" val="3198468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b="1" dirty="0"/>
              <a:t>(Ek fıkra:4/7/2019-7181/9 </a:t>
            </a:r>
            <a:r>
              <a:rPr lang="tr-TR" b="1" dirty="0" err="1"/>
              <a:t>md.</a:t>
            </a:r>
            <a:r>
              <a:rPr lang="tr-TR" b="1" dirty="0"/>
              <a:t>) </a:t>
            </a:r>
            <a:r>
              <a:rPr lang="tr-TR" dirty="0"/>
              <a:t>Mevcut yapılar nedeniyle parsellerden düzenleme ortaklık payı alınamadığı hâllerde bu payın miktarı, düzenlemenin gerçekleştirilebilmesi için yapılacak kamulaştırmada kullanılmak üzere bedele dönüştürülebilir.</a:t>
            </a:r>
          </a:p>
          <a:p>
            <a:r>
              <a:rPr lang="tr-TR" b="1" dirty="0"/>
              <a:t>(Ek fıkra:4/7/2019-7181/9 </a:t>
            </a:r>
            <a:r>
              <a:rPr lang="tr-TR" b="1" dirty="0" err="1"/>
              <a:t>md.</a:t>
            </a:r>
            <a:r>
              <a:rPr lang="tr-TR" b="1" dirty="0"/>
              <a:t>) </a:t>
            </a:r>
            <a:r>
              <a:rPr lang="tr-TR" dirty="0"/>
              <a:t>Bedel takdiri 2942 sayılı Kanunun 11 inci maddesinde belirtilen bedel tespiti esasları da gözetilerek 6/12/2012tarihli ve 6362 sayılı Sermaye Piyasası Kanununa göre lisans almış gayrimenkul değerleme uzmanları veya ilgili idare takdir komisyonlarınca raporlandırılarak tespit edilir. Tespit edilen bedel tapu kütüğünün beyanlar hanesinde belirtilir ve bu bedelin tamamı ödeme tarihinde, her takvim yılı başından geçerli olmak üzere bir önceki yıla ilişkin olarak 4/1/1961 tarihli ve 213 sayılı Vergi Usul Kanununun mükerrer 298 inci maddesi hükümleri uyarınca tespit ve ilan edilen yeniden değerleme oranında güncellenmek suretiyle ödenmedikçe devir yapılamaz, yapı ruhsatı verilemez. Bedelin tamamen ödenmesi hâlinde taşınmaz maliki ya da idarenin talebi üzerine terkin edilir.</a:t>
            </a:r>
          </a:p>
          <a:p>
            <a:endParaRPr lang="tr-TR" dirty="0"/>
          </a:p>
        </p:txBody>
      </p:sp>
    </p:spTree>
    <p:extLst>
      <p:ext uri="{BB962C8B-B14F-4D97-AF65-F5344CB8AC3E}">
        <p14:creationId xmlns:p14="http://schemas.microsoft.com/office/powerpoint/2010/main" val="1491861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4" name="Dikdörtgen 3"/>
          <p:cNvSpPr/>
          <p:nvPr/>
        </p:nvSpPr>
        <p:spPr>
          <a:xfrm>
            <a:off x="770465" y="1873240"/>
            <a:ext cx="10524067" cy="2031325"/>
          </a:xfrm>
          <a:prstGeom prst="rect">
            <a:avLst/>
          </a:prstGeom>
        </p:spPr>
        <p:txBody>
          <a:bodyPr wrap="square">
            <a:spAutoFit/>
          </a:bodyPr>
          <a:lstStyle/>
          <a:p>
            <a:r>
              <a:rPr lang="tr-TR" b="1" dirty="0"/>
              <a:t>(Ek fıkra:4/7/2019-7181/9 </a:t>
            </a:r>
            <a:r>
              <a:rPr lang="tr-TR" b="1" dirty="0" err="1"/>
              <a:t>md.</a:t>
            </a:r>
            <a:r>
              <a:rPr lang="tr-TR" b="1" dirty="0"/>
              <a:t>) </a:t>
            </a:r>
            <a:r>
              <a:rPr lang="tr-TR" dirty="0"/>
              <a:t>Düzenleme sonucu taşınmaz maliklerine verilecek parseller; öncelikle düzenlemeye alınan taşınmazın bulunduğu yerden, mümkün olmuyor ise en yakınındaki eşdeğer alandan verilir.</a:t>
            </a:r>
          </a:p>
          <a:p>
            <a:r>
              <a:rPr lang="tr-TR" b="1" dirty="0"/>
              <a:t>(Ek fıkra:4/7/2019-7181/9 </a:t>
            </a:r>
            <a:r>
              <a:rPr lang="tr-TR" b="1" dirty="0" err="1"/>
              <a:t>md.</a:t>
            </a:r>
            <a:r>
              <a:rPr lang="tr-TR" b="1" dirty="0"/>
              <a:t>) </a:t>
            </a:r>
            <a:r>
              <a:rPr lang="tr-TR" dirty="0"/>
              <a:t>Düzenleme alanında bulunan imar adalarında, asgari parsel büyüklüğünü karşılamak kaydıyla, imar uygulama alanında kalan hisseli arsa ve araziler; hisse sahiplerinin muvafakati hâlinde veya fiilî kullanım esasına göre müstakil hâle getirilebilir.</a:t>
            </a:r>
          </a:p>
          <a:p>
            <a:r>
              <a:rPr lang="tr-TR" b="1" dirty="0"/>
              <a:t>(Ek fıkra:4/7/2019-7181/9 </a:t>
            </a:r>
            <a:r>
              <a:rPr lang="tr-TR" b="1" dirty="0" err="1"/>
              <a:t>md.</a:t>
            </a:r>
            <a:r>
              <a:rPr lang="tr-TR" b="1" dirty="0"/>
              <a:t>) </a:t>
            </a:r>
            <a:r>
              <a:rPr lang="tr-TR" dirty="0"/>
              <a:t>Uygulama imar planında hüküm bulunmaması hâlinde yönetmelikte belirlenen asgari parsel büyüklüklerinin altında parsel oluşturulamaz.</a:t>
            </a:r>
            <a:endParaRPr lang="tr-TR" dirty="0"/>
          </a:p>
        </p:txBody>
      </p:sp>
    </p:spTree>
    <p:extLst>
      <p:ext uri="{BB962C8B-B14F-4D97-AF65-F5344CB8AC3E}">
        <p14:creationId xmlns:p14="http://schemas.microsoft.com/office/powerpoint/2010/main" val="756315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62500" lnSpcReduction="20000"/>
          </a:bodyPr>
          <a:lstStyle/>
          <a:p>
            <a:r>
              <a:rPr lang="tr-TR" b="1" dirty="0"/>
              <a:t>(Değişik fıkra:4/7/2019-7181/9 </a:t>
            </a:r>
            <a:r>
              <a:rPr lang="tr-TR" b="1" dirty="0" err="1"/>
              <a:t>md.</a:t>
            </a:r>
            <a:r>
              <a:rPr lang="tr-TR" b="1" dirty="0"/>
              <a:t>) </a:t>
            </a:r>
            <a:r>
              <a:rPr lang="tr-TR" dirty="0"/>
              <a:t>Bu maddede belirtilen kamu hizmetlerine ayrılan yerlere rastlayan alanlardaki ağaçlar/yapılar, belediye veya valilikçe bedeli/enkaz bedeli ödenerek sökülür ve yıkılır. </a:t>
            </a:r>
          </a:p>
          <a:p>
            <a:r>
              <a:rPr lang="tr-TR" dirty="0"/>
              <a:t>	Düzenlenmiş arsalarda bulunan yapılara, ilgili parsel sahiplerinin </a:t>
            </a:r>
            <a:r>
              <a:rPr lang="tr-TR" dirty="0" err="1"/>
              <a:t>muvafakatları</a:t>
            </a:r>
            <a:r>
              <a:rPr lang="tr-TR" dirty="0"/>
              <a:t> olmadığı veya plan ve mevzuat hükümlerine göre mahzur bulunduğu takdirde, küçük ölçüdeki zaruri tamirler dışında ilave, değişiklik ve esaslı tamir izni verilemez. Düzenlemeye tabi tutulması gerektiği halde, bu madde hükümlerinin tatbiki mümkün olmayan hallerde imar planı ve yönetmelik hükümlerine göre müstakil inşaata elverişli olan </a:t>
            </a:r>
            <a:r>
              <a:rPr lang="tr-TR" dirty="0" err="1"/>
              <a:t>kadastral</a:t>
            </a:r>
            <a:r>
              <a:rPr lang="tr-TR" dirty="0"/>
              <a:t> parsellere plana göre inşaat ruhsatı verilebilir.</a:t>
            </a:r>
          </a:p>
          <a:p>
            <a:r>
              <a:rPr lang="tr-TR" dirty="0"/>
              <a:t>	Bu maddenin tatbikinde belediye veya valilik, ödeyecekleri kamulaştırma bedeli yerine ilgililerin </a:t>
            </a:r>
            <a:r>
              <a:rPr lang="tr-TR" dirty="0" err="1"/>
              <a:t>muvafakatı</a:t>
            </a:r>
            <a:r>
              <a:rPr lang="tr-TR" dirty="0"/>
              <a:t> halinde kamulaştırılması gereken yerlerine karşılık, plan ve mevzuat hükümlerine göre yapı yapılması mümkün olan belediye veya valiliğe ait sahalardan yer verebilirler.</a:t>
            </a:r>
            <a:endParaRPr lang="tr-TR" i="1" dirty="0"/>
          </a:p>
          <a:p>
            <a:r>
              <a:rPr lang="tr-TR" dirty="0"/>
              <a:t>	Veraset yolu ile intikal eden, bu Kanun hükümlerine göre </a:t>
            </a:r>
            <a:r>
              <a:rPr lang="tr-TR" dirty="0" err="1"/>
              <a:t>şüyulandırılan</a:t>
            </a:r>
            <a:r>
              <a:rPr lang="tr-TR" dirty="0"/>
              <a:t> Kat Mülkiyeti Kanunu uygulaması, tarım ve hayvancılık, turizm, sanayi ve depolama amacı için yapılan </a:t>
            </a:r>
            <a:r>
              <a:rPr lang="tr-TR" dirty="0" err="1"/>
              <a:t>hisselendirmeler</a:t>
            </a:r>
            <a:r>
              <a:rPr lang="tr-TR" dirty="0"/>
              <a:t> ile cebri icra yolu ile satılanlar hariç imar planı olmayan yerlerde her türlü yapılaşma amacıyla arsa ve parselleri hisselere ayıracak özel parselasyon planları, satış vaadi sözleşmeleri yapılamaz.</a:t>
            </a:r>
          </a:p>
          <a:p>
            <a:r>
              <a:rPr lang="tr-TR" b="1" dirty="0"/>
              <a:t>(Ek fıkra:4/7/2019-7181/9 </a:t>
            </a:r>
            <a:r>
              <a:rPr lang="tr-TR" b="1" dirty="0" err="1"/>
              <a:t>md.</a:t>
            </a:r>
            <a:r>
              <a:rPr lang="tr-TR" b="1" dirty="0"/>
              <a:t>) </a:t>
            </a:r>
            <a:r>
              <a:rPr lang="tr-TR" dirty="0"/>
              <a:t>Bu maddenin uygulanmasına ilişkin usul ve esaslar Bakanlıkça hazırlanan yönetmelikle belirlenir.</a:t>
            </a:r>
          </a:p>
          <a:p>
            <a:endParaRPr lang="tr-TR" dirty="0"/>
          </a:p>
        </p:txBody>
      </p:sp>
    </p:spTree>
    <p:extLst>
      <p:ext uri="{BB962C8B-B14F-4D97-AF65-F5344CB8AC3E}">
        <p14:creationId xmlns:p14="http://schemas.microsoft.com/office/powerpoint/2010/main" val="59568148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724</Words>
  <Application>Microsoft Office PowerPoint</Application>
  <PresentationFormat>Geniş ekran</PresentationFormat>
  <Paragraphs>25</Paragraphs>
  <Slides>10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10</vt:i4>
      </vt:variant>
    </vt:vector>
  </HeadingPairs>
  <TitlesOfParts>
    <vt:vector size="14" baseType="lpstr">
      <vt:lpstr>Arial</vt:lpstr>
      <vt:lpstr>Calibri</vt:lpstr>
      <vt:lpstr>Calibri Light</vt:lpstr>
      <vt:lpstr>Office Teması</vt:lpstr>
      <vt:lpstr>İMAR KANUNU </vt:lpstr>
      <vt:lpstr>Bütüncül Yaklaşım 18.Madde Uygulaması</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İMAR KANUNU</dc:title>
  <dc:creator>Windows Kullanıcısı</dc:creator>
  <cp:lastModifiedBy>Windows Kullanıcısı</cp:lastModifiedBy>
  <cp:revision>4</cp:revision>
  <dcterms:created xsi:type="dcterms:W3CDTF">2020-01-13T07:50:06Z</dcterms:created>
  <dcterms:modified xsi:type="dcterms:W3CDTF">2020-01-13T07:55:33Z</dcterms:modified>
</cp:coreProperties>
</file>